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0"/>
  </p:notesMasterIdLst>
  <p:sldIdLst>
    <p:sldId id="256" r:id="rId2"/>
    <p:sldId id="271" r:id="rId3"/>
    <p:sldId id="270" r:id="rId4"/>
    <p:sldId id="257" r:id="rId5"/>
    <p:sldId id="274" r:id="rId6"/>
    <p:sldId id="290" r:id="rId7"/>
    <p:sldId id="291" r:id="rId8"/>
    <p:sldId id="282" r:id="rId9"/>
    <p:sldId id="262" r:id="rId10"/>
    <p:sldId id="266" r:id="rId11"/>
    <p:sldId id="267" r:id="rId12"/>
    <p:sldId id="289" r:id="rId13"/>
    <p:sldId id="286" r:id="rId14"/>
    <p:sldId id="287" r:id="rId15"/>
    <p:sldId id="288" r:id="rId16"/>
    <p:sldId id="265" r:id="rId17"/>
    <p:sldId id="283" r:id="rId18"/>
    <p:sldId id="284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495" autoAdjust="0"/>
    <p:restoredTop sz="94660"/>
  </p:normalViewPr>
  <p:slideViewPr>
    <p:cSldViewPr>
      <p:cViewPr varScale="1">
        <p:scale>
          <a:sx n="68" d="100"/>
          <a:sy n="68" d="100"/>
        </p:scale>
        <p:origin x="-17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71141A5-3520-42AD-969A-D5B3F5F0FA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960586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EAC31E-546F-4C2B-B3F1-4D988F67AD25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148559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C32DE7-5E06-4B70-8659-257DA655E15F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5105536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73AD33-E7E4-4191-BB0F-08EAD03DF2F5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23070526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9DFBBB-67EC-43B8-95ED-1DA0C6C7A6B7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31215369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C9E81D-DF63-49D5-AC09-C182E8E9B672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6159189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1141A5-3520-42AD-969A-D5B3F5F0FA6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405855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901F55-2A46-4833-926B-8B4519D25AF8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1793295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C363696-C54E-4339-8276-74C620C5F8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C6514B-3ABC-496A-B060-BE8D1FC2B2A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pPr>
              <a:defRPr/>
            </a:pPr>
            <a:fld id="{8D1DE8E0-E8D0-414B-ACEE-EEC5C237709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828800"/>
            <a:ext cx="4038600" cy="4302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828800"/>
            <a:ext cx="4038600" cy="43021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9E32CF-537C-4480-8DA3-EEF2AA49D2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828800"/>
            <a:ext cx="4038600" cy="4302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302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292705-F903-46CF-83D2-48225FFE23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22B3CB0-D3DC-418B-88A3-89435030E7B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D43F04B-E05D-429C-810B-6A933FFFA6F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1C624936-4A18-467B-AB36-648AB8DFDFF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EBFE5A49-A170-4E08-BC81-B65A6EB4B5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2A3FB0D-BA9F-4C69-83D1-BEB06098978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D3EEA91-1E79-42B9-8007-8B5E4DB57F9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0BC7B90-EB6E-4F81-901C-D3CCF742727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9AE62225-6CB8-4EE7-98F1-697E226C412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F68FDEC-CD77-4878-B386-83E27649B2E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ookshelf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304800"/>
            <a:ext cx="3362795" cy="3810532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0" y="4114800"/>
            <a:ext cx="6477000" cy="1828800"/>
          </a:xfrm>
          <a:ln>
            <a:noFill/>
          </a:ln>
        </p:spPr>
        <p:txBody>
          <a:bodyPr>
            <a:normAutofit/>
          </a:bodyPr>
          <a:lstStyle/>
          <a:p>
            <a:pPr eaLnBrk="1" hangingPunct="1"/>
            <a:r>
              <a:rPr lang="en-US" sz="5400" dirty="0" smtClean="0">
                <a:solidFill>
                  <a:schemeClr val="accent3"/>
                </a:solidFill>
              </a:rPr>
              <a:t>Welcome to the Library!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dirty="0" smtClean="0"/>
              <a:t>2016-2017</a:t>
            </a:r>
          </a:p>
        </p:txBody>
      </p:sp>
      <p:pic>
        <p:nvPicPr>
          <p:cNvPr id="4" name="Picture 3" descr="teacher-holding-book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304800" y="1676400"/>
            <a:ext cx="1952251" cy="4357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Fiction Books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28800"/>
            <a:ext cx="4035425" cy="430212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400" dirty="0" smtClean="0"/>
              <a:t>Books that are not true</a:t>
            </a:r>
          </a:p>
          <a:p>
            <a:pPr eaLnBrk="1" hangingPunct="1"/>
            <a:endParaRPr lang="en-US" sz="3400" dirty="0" smtClean="0"/>
          </a:p>
          <a:p>
            <a:pPr eaLnBrk="1" hangingPunct="1"/>
            <a:r>
              <a:rPr lang="en-US" sz="3400" dirty="0" smtClean="0"/>
              <a:t>Made up Stories</a:t>
            </a:r>
          </a:p>
        </p:txBody>
      </p:sp>
      <p:pic>
        <p:nvPicPr>
          <p:cNvPr id="7" name="Picture 6" descr="open-boo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2600" y="4495800"/>
            <a:ext cx="2827082" cy="2075078"/>
          </a:xfrm>
          <a:prstGeom prst="rect">
            <a:avLst/>
          </a:prstGeom>
        </p:spPr>
      </p:pic>
      <p:pic>
        <p:nvPicPr>
          <p:cNvPr id="10" name="Picture 9" descr="gif_2274-Farm-Animals-Cartoon-Characters-Set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86400" y="1752600"/>
            <a:ext cx="3350624" cy="2362200"/>
          </a:xfrm>
          <a:prstGeom prst="rect">
            <a:avLst/>
          </a:prstGeom>
        </p:spPr>
      </p:pic>
      <p:pic>
        <p:nvPicPr>
          <p:cNvPr id="11" name="Picture 10" descr="gif_3364-Happy-Cartoon-Horse-With-A-Blank-Sign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43000" y="4419600"/>
            <a:ext cx="1905000" cy="19861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Nonfiction Books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28800"/>
            <a:ext cx="4035425" cy="430212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400" dirty="0" smtClean="0"/>
              <a:t>Books that are not made up</a:t>
            </a:r>
          </a:p>
          <a:p>
            <a:pPr eaLnBrk="1" hangingPunct="1"/>
            <a:endParaRPr lang="en-US" sz="3400" dirty="0" smtClean="0"/>
          </a:p>
          <a:p>
            <a:pPr eaLnBrk="1" hangingPunct="1"/>
            <a:r>
              <a:rPr lang="en-US" sz="3400" dirty="0" smtClean="0"/>
              <a:t>Contain factual information</a:t>
            </a:r>
          </a:p>
        </p:txBody>
      </p:sp>
      <p:pic>
        <p:nvPicPr>
          <p:cNvPr id="7" name="Picture 6" descr="bunch-of-book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2200" y="4953000"/>
            <a:ext cx="2645780" cy="1672133"/>
          </a:xfrm>
          <a:prstGeom prst="rect">
            <a:avLst/>
          </a:prstGeom>
        </p:spPr>
      </p:pic>
      <p:pic>
        <p:nvPicPr>
          <p:cNvPr id="9" name="Picture 8" descr="gif_capital800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" y="4876800"/>
            <a:ext cx="2286000" cy="1726885"/>
          </a:xfrm>
          <a:prstGeom prst="rect">
            <a:avLst/>
          </a:prstGeom>
        </p:spPr>
      </p:pic>
      <p:pic>
        <p:nvPicPr>
          <p:cNvPr id="10" name="Picture 9" descr="gif_airplan23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43600" y="2057400"/>
            <a:ext cx="2438400" cy="1828800"/>
          </a:xfrm>
          <a:prstGeom prst="rect">
            <a:avLst/>
          </a:prstGeom>
        </p:spPr>
      </p:pic>
      <p:pic>
        <p:nvPicPr>
          <p:cNvPr id="12" name="Picture 11" descr="gif_atom800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33800" y="4191000"/>
            <a:ext cx="1802085" cy="16687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/>
              <a:t>Easy Books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smtClean="0"/>
              <a:t>Books that can be read by </a:t>
            </a:r>
            <a:r>
              <a:rPr lang="en-US" u="sng" dirty="0" smtClean="0"/>
              <a:t>everyone.</a:t>
            </a:r>
          </a:p>
          <a:p>
            <a:r>
              <a:rPr lang="en-US" dirty="0" smtClean="0"/>
              <a:t>Usually picture books</a:t>
            </a:r>
            <a:endParaRPr lang="en-US" dirty="0"/>
          </a:p>
        </p:txBody>
      </p:sp>
      <p:pic>
        <p:nvPicPr>
          <p:cNvPr id="5" name="Online Image Placeholder 4"/>
          <p:cNvPicPr>
            <a:picLocks noGrp="1" noChangeAspect="1"/>
          </p:cNvPicPr>
          <p:nvPr>
            <p:ph type="clipArt"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8451" y="1811694"/>
            <a:ext cx="1360458" cy="1738604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29400" y="2286000"/>
            <a:ext cx="1323955" cy="1600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3733800"/>
            <a:ext cx="1655445" cy="1676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60121" y="3872204"/>
            <a:ext cx="1528559" cy="20864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53698" y="4312298"/>
            <a:ext cx="1957464" cy="196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2428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/>
              <a:t>Easy Chapter Books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smtClean="0"/>
              <a:t>Chapter books that are good for some Kindergartens and students in grades 1-3.</a:t>
            </a:r>
          </a:p>
          <a:p>
            <a:r>
              <a:rPr lang="en-US" dirty="0" smtClean="0"/>
              <a:t>Less words and more pictures than regular chapter books</a:t>
            </a:r>
            <a:endParaRPr lang="en-US" dirty="0"/>
          </a:p>
        </p:txBody>
      </p:sp>
      <p:pic>
        <p:nvPicPr>
          <p:cNvPr id="9" name="Online Image Placeholder 8"/>
          <p:cNvPicPr>
            <a:picLocks noGrp="1" noChangeAspect="1"/>
          </p:cNvPicPr>
          <p:nvPr>
            <p:ph type="clipArt"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50619" y="1828801"/>
            <a:ext cx="1603756" cy="2133600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10371" y="2856326"/>
            <a:ext cx="1661189" cy="22121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07769" y="4572000"/>
            <a:ext cx="2438400" cy="132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7329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/>
              <a:t>Reference Books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smtClean="0"/>
              <a:t>Books that can be used to confirm facts.</a:t>
            </a:r>
          </a:p>
          <a:p>
            <a:r>
              <a:rPr lang="en-US" dirty="0" smtClean="0"/>
              <a:t>Information is intended to be found quickly when needed.</a:t>
            </a:r>
          </a:p>
          <a:p>
            <a:r>
              <a:rPr lang="en-US" dirty="0"/>
              <a:t>C</a:t>
            </a:r>
            <a:r>
              <a:rPr lang="en-US" dirty="0" smtClean="0"/>
              <a:t>annot be removed from library or signed out.</a:t>
            </a:r>
            <a:endParaRPr lang="en-US" dirty="0"/>
          </a:p>
        </p:txBody>
      </p:sp>
      <p:pic>
        <p:nvPicPr>
          <p:cNvPr id="5" name="Online Image Placeholder 4"/>
          <p:cNvPicPr>
            <a:picLocks noGrp="1" noChangeAspect="1"/>
          </p:cNvPicPr>
          <p:nvPr>
            <p:ph type="clipArt"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29200" y="1864567"/>
            <a:ext cx="1000125" cy="1504188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3701" y="4000003"/>
            <a:ext cx="1537809" cy="15378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98492" y="2476003"/>
            <a:ext cx="1524000" cy="1524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60945" y="4648200"/>
            <a:ext cx="2253847" cy="1819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4204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/>
              <a:t>Periodicals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smtClean="0"/>
              <a:t>A magazine or newspaper</a:t>
            </a:r>
          </a:p>
          <a:p>
            <a:r>
              <a:rPr lang="en-US" dirty="0" smtClean="0"/>
              <a:t>Comes at regular intervals (usually once a month)</a:t>
            </a:r>
            <a:endParaRPr lang="en-US" dirty="0"/>
          </a:p>
        </p:txBody>
      </p:sp>
      <p:pic>
        <p:nvPicPr>
          <p:cNvPr id="5" name="Online Image Placeholder 4"/>
          <p:cNvPicPr>
            <a:picLocks noGrp="1" noChangeAspect="1"/>
          </p:cNvPicPr>
          <p:nvPr>
            <p:ph type="clipArt"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65645" y="1828801"/>
            <a:ext cx="1248383" cy="16764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83873" y="2270125"/>
            <a:ext cx="1479550" cy="14795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02083" y="3996968"/>
            <a:ext cx="2870118" cy="11257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53200" y="4495800"/>
            <a:ext cx="1485996" cy="19986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34960" y="5133589"/>
            <a:ext cx="2837040" cy="1186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1766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Sections in the Library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52600"/>
            <a:ext cx="4035425" cy="44958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sz="3600" dirty="0" smtClean="0"/>
              <a:t>E (Easy)</a:t>
            </a:r>
          </a:p>
          <a:p>
            <a:pPr eaLnBrk="1" hangingPunct="1"/>
            <a:r>
              <a:rPr lang="en-US" sz="3600" dirty="0" smtClean="0"/>
              <a:t>Easy Chapter Books</a:t>
            </a:r>
          </a:p>
          <a:p>
            <a:r>
              <a:rPr lang="en-US" sz="3600" dirty="0"/>
              <a:t>Fiction</a:t>
            </a:r>
          </a:p>
          <a:p>
            <a:pPr eaLnBrk="1" hangingPunct="1"/>
            <a:r>
              <a:rPr lang="en-US" sz="3600" dirty="0" smtClean="0"/>
              <a:t>Nonfiction</a:t>
            </a:r>
          </a:p>
          <a:p>
            <a:pPr eaLnBrk="1" hangingPunct="1"/>
            <a:r>
              <a:rPr lang="en-US" sz="3600" dirty="0" smtClean="0"/>
              <a:t>Reference</a:t>
            </a:r>
          </a:p>
          <a:p>
            <a:pPr eaLnBrk="1" hangingPunct="1"/>
            <a:r>
              <a:rPr lang="en-US" sz="3600" dirty="0" smtClean="0"/>
              <a:t>Periodicals</a:t>
            </a:r>
          </a:p>
          <a:p>
            <a:pPr eaLnBrk="1" hangingPunct="1"/>
            <a:r>
              <a:rPr lang="en-US" sz="3600" dirty="0" smtClean="0"/>
              <a:t>Circulation Desk</a:t>
            </a:r>
          </a:p>
          <a:p>
            <a:pPr eaLnBrk="1" hangingPunct="1"/>
            <a:r>
              <a:rPr lang="en-US" sz="3600" dirty="0" smtClean="0"/>
              <a:t>Computers</a:t>
            </a:r>
          </a:p>
        </p:txBody>
      </p:sp>
      <p:pic>
        <p:nvPicPr>
          <p:cNvPr id="5" name="Picture 4" descr="bookshelf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1752600"/>
            <a:ext cx="3362795" cy="38105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10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10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10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1000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1000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Let’s Go On a Scavenger Hunt!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3400" dirty="0" smtClean="0"/>
              <a:t>With a Partner </a:t>
            </a:r>
            <a:r>
              <a:rPr lang="en-US" sz="3400" smtClean="0"/>
              <a:t>or Group, </a:t>
            </a:r>
            <a:r>
              <a:rPr lang="en-US" sz="3400" dirty="0" smtClean="0"/>
              <a:t>You Will Complete the Library Scavenger Hunt Sheet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6" name="Picture 5" descr="gif_search20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57800" y="3429000"/>
            <a:ext cx="2883550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Let’s Get Ready for a Story!</a:t>
            </a:r>
            <a:endParaRPr lang="en-US" dirty="0"/>
          </a:p>
        </p:txBody>
      </p:sp>
      <p:pic>
        <p:nvPicPr>
          <p:cNvPr id="5" name="Picture 4" descr="teacher-holding-book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0400" y="1752600"/>
            <a:ext cx="1981200" cy="44223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153400" cy="9906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Your Librarian and Your Library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828800"/>
            <a:ext cx="5334000" cy="4419600"/>
          </a:xfrm>
        </p:spPr>
        <p:txBody>
          <a:bodyPr>
            <a:normAutofit/>
          </a:bodyPr>
          <a:lstStyle/>
          <a:p>
            <a:pPr eaLnBrk="1" hangingPunct="1"/>
            <a:endParaRPr lang="en-US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Opens at 8:45 – 9:00 am</a:t>
            </a:r>
          </a:p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Closes 3:00 – 3:20 pm</a:t>
            </a:r>
          </a:p>
          <a:p>
            <a:pPr algn="ctr" eaLnBrk="1" hangingPunct="1">
              <a:buNone/>
            </a:pPr>
            <a:r>
              <a:rPr lang="en-US" dirty="0" smtClean="0">
                <a:solidFill>
                  <a:srgbClr val="FF0000"/>
                </a:solidFill>
              </a:rPr>
              <a:t>Monday, Wednesday, &amp;  </a:t>
            </a:r>
          </a:p>
          <a:p>
            <a:pPr algn="ctr" eaLnBrk="1" hangingPunct="1">
              <a:buNone/>
            </a:pPr>
            <a:r>
              <a:rPr lang="en-US" dirty="0" smtClean="0">
                <a:solidFill>
                  <a:srgbClr val="FF0000"/>
                </a:solidFill>
              </a:rPr>
              <a:t>Thursday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Library website:</a:t>
            </a:r>
          </a:p>
          <a:p>
            <a:pPr eaLnBrk="1" hangingPunct="1">
              <a:buNone/>
            </a:pPr>
            <a:r>
              <a:rPr lang="en-US" dirty="0" smtClean="0">
                <a:solidFill>
                  <a:srgbClr val="FF0000"/>
                </a:solidFill>
              </a:rPr>
              <a:t>www.Falsecreeklibrary.weebly.com 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pic>
        <p:nvPicPr>
          <p:cNvPr id="7" name="Picture 6" descr="teacher-holding-book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72200" y="1905000"/>
            <a:ext cx="1961693" cy="43787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Library Monitors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lnSpc>
                <a:spcPct val="200000"/>
              </a:lnSpc>
            </a:pPr>
            <a:r>
              <a:rPr lang="en-US" sz="3400" dirty="0" smtClean="0"/>
              <a:t>Meeting this coming </a:t>
            </a:r>
            <a:r>
              <a:rPr lang="en-US" sz="3400" dirty="0" smtClean="0"/>
              <a:t>Thursday </a:t>
            </a:r>
            <a:r>
              <a:rPr lang="en-US" sz="3400" dirty="0" smtClean="0"/>
              <a:t>or next Monday.</a:t>
            </a:r>
          </a:p>
          <a:p>
            <a:pPr>
              <a:lnSpc>
                <a:spcPct val="200000"/>
              </a:lnSpc>
            </a:pPr>
            <a:r>
              <a:rPr lang="en-US" sz="3400" dirty="0" smtClean="0"/>
              <a:t>Listen for announcement</a:t>
            </a:r>
          </a:p>
          <a:p>
            <a:pPr>
              <a:lnSpc>
                <a:spcPct val="200000"/>
              </a:lnSpc>
            </a:pPr>
            <a:r>
              <a:rPr lang="en-US" sz="3400" dirty="0" smtClean="0"/>
              <a:t>Helping out the library</a:t>
            </a:r>
          </a:p>
          <a:p>
            <a:pPr>
              <a:lnSpc>
                <a:spcPct val="200000"/>
              </a:lnSpc>
            </a:pPr>
            <a:r>
              <a:rPr lang="en-US" sz="3400" dirty="0" smtClean="0"/>
              <a:t>Works with your schedule (before school, recess, lunch, after school) </a:t>
            </a:r>
          </a:p>
          <a:p>
            <a:pPr>
              <a:lnSpc>
                <a:spcPct val="200000"/>
              </a:lnSpc>
            </a:pPr>
            <a:endParaRPr lang="en-US" sz="3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128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128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128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229600" cy="838200"/>
          </a:xfrm>
        </p:spPr>
        <p:txBody>
          <a:bodyPr/>
          <a:lstStyle/>
          <a:p>
            <a:pPr eaLnBrk="1" hangingPunct="1"/>
            <a:r>
              <a:rPr lang="en-US" dirty="0" smtClean="0"/>
              <a:t>Library Rules and Procedures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3400" y="1524000"/>
            <a:ext cx="8229600" cy="4648200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buNone/>
            </a:pPr>
            <a:endParaRPr lang="en-US" sz="2000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Enter the library quietly, stand in a straight line, and wait for further instructions</a:t>
            </a:r>
            <a:r>
              <a:rPr lang="en-US" sz="2800" dirty="0" smtClean="0"/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If another class is exiting, please wait.</a:t>
            </a: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Always walk</a:t>
            </a:r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Follow Directions</a:t>
            </a:r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Keep hands, feet, and objects to yourself.</a:t>
            </a:r>
            <a:br>
              <a:rPr lang="en-US" sz="2800" dirty="0" smtClean="0"/>
            </a:b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Use appropriate voice levels</a:t>
            </a:r>
          </a:p>
          <a:p>
            <a:pPr eaLnBrk="1" hangingPunct="1">
              <a:lnSpc>
                <a:spcPct val="80000"/>
              </a:lnSpc>
            </a:pPr>
            <a:endParaRPr lang="en-US" sz="3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Library Rules and Procedures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447800"/>
            <a:ext cx="8153400" cy="4876800"/>
          </a:xfrm>
        </p:spPr>
        <p:txBody>
          <a:bodyPr>
            <a:no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sz="3400" dirty="0" smtClean="0"/>
              <a:t>Respect your classmates</a:t>
            </a:r>
          </a:p>
          <a:p>
            <a:pPr>
              <a:lnSpc>
                <a:spcPct val="150000"/>
              </a:lnSpc>
            </a:pPr>
            <a:r>
              <a:rPr lang="en-US" sz="3400" dirty="0"/>
              <a:t>Keep chair legs on the floor</a:t>
            </a:r>
          </a:p>
          <a:p>
            <a:pPr eaLnBrk="1" hangingPunct="1">
              <a:lnSpc>
                <a:spcPct val="150000"/>
              </a:lnSpc>
            </a:pPr>
            <a:r>
              <a:rPr lang="en-US" sz="3400" dirty="0" smtClean="0"/>
              <a:t>ALWAYS use </a:t>
            </a:r>
            <a:r>
              <a:rPr lang="en-US" sz="3400" dirty="0" smtClean="0"/>
              <a:t>a shelf marker when looking for books </a:t>
            </a:r>
          </a:p>
          <a:p>
            <a:pPr eaLnBrk="1" hangingPunct="1">
              <a:lnSpc>
                <a:spcPct val="150000"/>
              </a:lnSpc>
            </a:pPr>
            <a:r>
              <a:rPr lang="en-US" sz="3400" dirty="0" smtClean="0"/>
              <a:t>Handle library materials with care</a:t>
            </a:r>
          </a:p>
          <a:p>
            <a:pPr eaLnBrk="1" hangingPunct="1">
              <a:lnSpc>
                <a:spcPct val="150000"/>
              </a:lnSpc>
            </a:pPr>
            <a:r>
              <a:rPr lang="en-US" sz="3400" dirty="0" smtClean="0"/>
              <a:t>Return books on time</a:t>
            </a:r>
          </a:p>
          <a:p>
            <a:pPr eaLnBrk="1" hangingPunct="1">
              <a:lnSpc>
                <a:spcPct val="90000"/>
              </a:lnSpc>
            </a:pPr>
            <a:endParaRPr lang="en-US" sz="34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00" y="3810000"/>
            <a:ext cx="1524000" cy="15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Absolutely no food </a:t>
            </a:r>
            <a:r>
              <a:rPr lang="en-US" dirty="0" smtClean="0"/>
              <a:t>or drinks in the lab</a:t>
            </a:r>
          </a:p>
          <a:p>
            <a:r>
              <a:rPr lang="en-US" dirty="0" smtClean="0"/>
              <a:t>Noise level is low (especially when other classes are using the easy fiction area or table area</a:t>
            </a:r>
            <a:r>
              <a:rPr lang="en-US" dirty="0" smtClean="0"/>
              <a:t>) or you will be asked to leave</a:t>
            </a:r>
            <a:endParaRPr lang="en-US" dirty="0" smtClean="0"/>
          </a:p>
          <a:p>
            <a:r>
              <a:rPr lang="en-US" dirty="0"/>
              <a:t>No </a:t>
            </a:r>
            <a:r>
              <a:rPr lang="en-US" dirty="0" smtClean="0"/>
              <a:t>music </a:t>
            </a:r>
            <a:r>
              <a:rPr lang="en-US" dirty="0" smtClean="0">
                <a:sym typeface="Wingdings" panose="05000000000000000000" pitchFamily="2" charset="2"/>
              </a:rPr>
              <a:t> USE HEADPHONES!!!!!</a:t>
            </a:r>
            <a:endParaRPr lang="en-US" dirty="0" smtClean="0"/>
          </a:p>
          <a:p>
            <a:r>
              <a:rPr lang="en-US" dirty="0" smtClean="0"/>
              <a:t>Must use appropriate websites</a:t>
            </a:r>
          </a:p>
          <a:p>
            <a:r>
              <a:rPr lang="en-US" dirty="0" smtClean="0"/>
              <a:t>Push in chairs and tidy up </a:t>
            </a:r>
            <a:r>
              <a:rPr lang="en-US" dirty="0" smtClean="0"/>
              <a:t>after yourself!!!!</a:t>
            </a:r>
            <a:endParaRPr lang="en-US" dirty="0" smtClean="0"/>
          </a:p>
          <a:p>
            <a:r>
              <a:rPr lang="en-US" dirty="0" smtClean="0"/>
              <a:t>Opened after school ONLY for school work purpose</a:t>
            </a:r>
          </a:p>
          <a:p>
            <a:pPr marL="365760" lvl="1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 THIS MEANS NO GAMES!!!!!!!!!!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75193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IPADS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CA" dirty="0" smtClean="0"/>
              <a:t>Please do not eat or drink around an IPAD.</a:t>
            </a:r>
          </a:p>
          <a:p>
            <a:r>
              <a:rPr lang="en-CA" dirty="0" smtClean="0"/>
              <a:t>Handle with extreme care</a:t>
            </a:r>
          </a:p>
          <a:p>
            <a:r>
              <a:rPr lang="en-CA" dirty="0" smtClean="0"/>
              <a:t>Volume level should be no more than 4-5 levels high</a:t>
            </a:r>
          </a:p>
          <a:p>
            <a:r>
              <a:rPr lang="en-CA" dirty="0" smtClean="0"/>
              <a:t>You must return to IPAD cart in the appropriate number spot</a:t>
            </a:r>
          </a:p>
          <a:p>
            <a:r>
              <a:rPr lang="en-CA" dirty="0" smtClean="0"/>
              <a:t>Do not fiddle with the numbers written on the IPAD (</a:t>
            </a:r>
            <a:r>
              <a:rPr lang="en-CA" dirty="0" err="1" smtClean="0"/>
              <a:t>ie</a:t>
            </a:r>
            <a:r>
              <a:rPr lang="en-CA" dirty="0" smtClean="0"/>
              <a:t>. scratch, pick at it)</a:t>
            </a:r>
          </a:p>
          <a:p>
            <a:r>
              <a:rPr lang="en-CA" dirty="0" smtClean="0"/>
              <a:t>DO NOT LEAVE IPADS OUT &amp; LYING AROUND!!</a:t>
            </a:r>
            <a:endParaRPr lang="en-CA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Fire/Earthquake Drill &amp; Code Red (Lockdown)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52600"/>
            <a:ext cx="8229600" cy="45720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n-US" sz="3400" dirty="0" smtClean="0"/>
              <a:t>Be alert and follow teacher instructions</a:t>
            </a:r>
          </a:p>
          <a:p>
            <a:pPr>
              <a:lnSpc>
                <a:spcPct val="150000"/>
              </a:lnSpc>
            </a:pPr>
            <a:r>
              <a:rPr lang="en-US" sz="3400" dirty="0" smtClean="0"/>
              <a:t>Line up in a single file </a:t>
            </a:r>
            <a:r>
              <a:rPr lang="en-US" sz="3400" u="sng" dirty="0" smtClean="0"/>
              <a:t>QUIETLY!</a:t>
            </a:r>
          </a:p>
          <a:p>
            <a:pPr>
              <a:lnSpc>
                <a:spcPct val="150000"/>
              </a:lnSpc>
            </a:pPr>
            <a:r>
              <a:rPr lang="en-US" sz="3400" dirty="0" smtClean="0">
                <a:solidFill>
                  <a:srgbClr val="00B050"/>
                </a:solidFill>
              </a:rPr>
              <a:t>Earthquake: </a:t>
            </a:r>
            <a:r>
              <a:rPr lang="en-US" sz="3400" dirty="0" smtClean="0"/>
              <a:t>cover and duck under the tables</a:t>
            </a:r>
          </a:p>
          <a:p>
            <a:pPr>
              <a:lnSpc>
                <a:spcPct val="150000"/>
              </a:lnSpc>
            </a:pPr>
            <a:r>
              <a:rPr lang="en-US" sz="3400" dirty="0" smtClean="0">
                <a:solidFill>
                  <a:srgbClr val="00B0F0"/>
                </a:solidFill>
              </a:rPr>
              <a:t>Fire: </a:t>
            </a:r>
            <a:r>
              <a:rPr lang="en-US" sz="3400" dirty="0" smtClean="0"/>
              <a:t>Line up at the door going to office.</a:t>
            </a:r>
          </a:p>
          <a:p>
            <a:pPr>
              <a:lnSpc>
                <a:spcPct val="150000"/>
              </a:lnSpc>
            </a:pPr>
            <a:r>
              <a:rPr lang="en-US" sz="3400" dirty="0" smtClean="0">
                <a:solidFill>
                  <a:srgbClr val="FF0000"/>
                </a:solidFill>
              </a:rPr>
              <a:t>Code RED (Lockdown): </a:t>
            </a:r>
            <a:r>
              <a:rPr lang="en-US" sz="3400" dirty="0" smtClean="0"/>
              <a:t>Line up and go into the office for safety and lockdown. </a:t>
            </a:r>
          </a:p>
        </p:txBody>
      </p:sp>
      <p:pic>
        <p:nvPicPr>
          <p:cNvPr id="7" name="Picture 6" descr="gif_search20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91400" y="914400"/>
            <a:ext cx="1447800" cy="23926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Checking out Books</a:t>
            </a:r>
          </a:p>
        </p:txBody>
      </p:sp>
      <p:sp>
        <p:nvSpPr>
          <p:cNvPr id="16387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76400"/>
            <a:ext cx="6477000" cy="47244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 smtClean="0"/>
              <a:t>Kindergartens – 1 book</a:t>
            </a:r>
          </a:p>
          <a:p>
            <a:pPr eaLnBrk="1" hangingPunct="1"/>
            <a:r>
              <a:rPr lang="en-US" sz="2800" dirty="0" smtClean="0"/>
              <a:t>Grades 1- 3 may check out three books</a:t>
            </a:r>
          </a:p>
          <a:p>
            <a:pPr eaLnBrk="1" hangingPunct="1"/>
            <a:r>
              <a:rPr lang="en-US" sz="2800" dirty="0" smtClean="0"/>
              <a:t>Grades 4 -7 may check out 5+ books</a:t>
            </a:r>
          </a:p>
          <a:p>
            <a:pPr eaLnBrk="1" hangingPunct="1"/>
            <a:r>
              <a:rPr lang="en-US" sz="2800" dirty="0" smtClean="0"/>
              <a:t>If you have 1 or more </a:t>
            </a:r>
            <a:r>
              <a:rPr lang="en-US" sz="2800" dirty="0" err="1" smtClean="0"/>
              <a:t>overdues</a:t>
            </a:r>
            <a:r>
              <a:rPr lang="en-US" sz="2800" dirty="0" smtClean="0"/>
              <a:t>, can’t sign out anymore books until they are returned.</a:t>
            </a:r>
          </a:p>
          <a:p>
            <a:pPr eaLnBrk="1" hangingPunct="1"/>
            <a:r>
              <a:rPr lang="en-US" sz="2800" dirty="0" smtClean="0"/>
              <a:t>Books are due back in </a:t>
            </a:r>
            <a:r>
              <a:rPr lang="en-US" sz="2800" b="1" u="sng" dirty="0" smtClean="0"/>
              <a:t>2 weeks</a:t>
            </a:r>
          </a:p>
          <a:p>
            <a:pPr eaLnBrk="1" hangingPunct="1"/>
            <a:r>
              <a:rPr lang="en-US" sz="2800" dirty="0" smtClean="0"/>
              <a:t>Fines for lost or damaged books </a:t>
            </a:r>
          </a:p>
        </p:txBody>
      </p:sp>
      <p:pic>
        <p:nvPicPr>
          <p:cNvPr id="5" name="Picture 4" descr="boy-holding-book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06106" y="3810000"/>
            <a:ext cx="1683715" cy="27692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ustom 2">
      <a:dk1>
        <a:sysClr val="windowText" lastClr="000000"/>
      </a:dk1>
      <a:lt1>
        <a:sysClr val="window" lastClr="FFFFFF"/>
      </a:lt1>
      <a:dk2>
        <a:srgbClr val="99D08A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3365</TotalTime>
  <Words>544</Words>
  <Application>Microsoft Office PowerPoint</Application>
  <PresentationFormat>On-screen Show (4:3)</PresentationFormat>
  <Paragraphs>102</Paragraphs>
  <Slides>18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Median</vt:lpstr>
      <vt:lpstr>Welcome to the Library!</vt:lpstr>
      <vt:lpstr>Your Librarian and Your Library</vt:lpstr>
      <vt:lpstr>Library Monitors</vt:lpstr>
      <vt:lpstr>Library Rules and Procedures</vt:lpstr>
      <vt:lpstr>Library Rules and Procedures</vt:lpstr>
      <vt:lpstr>Computer Lab</vt:lpstr>
      <vt:lpstr>IPADS</vt:lpstr>
      <vt:lpstr>Fire/Earthquake Drill &amp; Code Red (Lockdown)</vt:lpstr>
      <vt:lpstr>Checking out Books</vt:lpstr>
      <vt:lpstr>Fiction Books</vt:lpstr>
      <vt:lpstr>Nonfiction Books</vt:lpstr>
      <vt:lpstr>Easy Books</vt:lpstr>
      <vt:lpstr>Easy Chapter Books</vt:lpstr>
      <vt:lpstr>Reference Books</vt:lpstr>
      <vt:lpstr>Periodicals</vt:lpstr>
      <vt:lpstr>Sections in the Library</vt:lpstr>
      <vt:lpstr>Let’s Go On a Scavenger Hunt!</vt:lpstr>
      <vt:lpstr>Let’s Get Ready for a Story!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Library Orientation</dc:title>
  <dc:creator>Tammy</dc:creator>
  <cp:lastModifiedBy>admin</cp:lastModifiedBy>
  <cp:revision>40</cp:revision>
  <dcterms:created xsi:type="dcterms:W3CDTF">2008-09-09T01:42:13Z</dcterms:created>
  <dcterms:modified xsi:type="dcterms:W3CDTF">2016-09-12T05:02:59Z</dcterms:modified>
</cp:coreProperties>
</file>