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624" autoAdjust="0"/>
  </p:normalViewPr>
  <p:slideViewPr>
    <p:cSldViewPr>
      <p:cViewPr varScale="1">
        <p:scale>
          <a:sx n="68" d="100"/>
          <a:sy n="68" d="100"/>
        </p:scale>
        <p:origin x="414" y="72"/>
      </p:cViewPr>
      <p:guideLst>
        <p:guide orient="horz" pos="2160"/>
        <p:guide pos="2880"/>
      </p:guideLst>
    </p:cSldViewPr>
  </p:slideViewPr>
  <p:outlineViewPr>
    <p:cViewPr>
      <p:scale>
        <a:sx n="33" d="100"/>
        <a:sy n="33" d="100"/>
      </p:scale>
      <p:origin x="0" y="54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777F70F-E6F0-4094-81F2-D072E656C419}" type="datetimeFigureOut">
              <a:rPr lang="en-CA" smtClean="0"/>
              <a:t>15/09/2016</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E914A17-A97B-4EA9-BB7D-5EDDF954CD25}"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7F70F-E6F0-4094-81F2-D072E656C419}" type="datetimeFigureOut">
              <a:rPr lang="en-CA" smtClean="0"/>
              <a:t>15/09/2016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914A17-A97B-4EA9-BB7D-5EDDF954CD2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77F70F-E6F0-4094-81F2-D072E656C419}" type="datetimeFigureOut">
              <a:rPr lang="en-CA" smtClean="0"/>
              <a:t>15/09/2016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914A17-A97B-4EA9-BB7D-5EDDF954CD2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777F70F-E6F0-4094-81F2-D072E656C419}" type="datetimeFigureOut">
              <a:rPr lang="en-CA" smtClean="0"/>
              <a:t>15/09/2016</a:t>
            </a:fld>
            <a:endParaRPr lang="en-CA"/>
          </a:p>
        </p:txBody>
      </p:sp>
      <p:sp>
        <p:nvSpPr>
          <p:cNvPr id="9" name="Slide Number Placeholder 8"/>
          <p:cNvSpPr>
            <a:spLocks noGrp="1"/>
          </p:cNvSpPr>
          <p:nvPr>
            <p:ph type="sldNum" sz="quarter" idx="15"/>
          </p:nvPr>
        </p:nvSpPr>
        <p:spPr/>
        <p:txBody>
          <a:bodyPr rtlCol="0"/>
          <a:lstStyle/>
          <a:p>
            <a:fld id="{8E914A17-A97B-4EA9-BB7D-5EDDF954CD25}"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777F70F-E6F0-4094-81F2-D072E656C419}" type="datetimeFigureOut">
              <a:rPr lang="en-CA" smtClean="0"/>
              <a:t>15/09/2016</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E914A17-A97B-4EA9-BB7D-5EDDF954CD2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77F70F-E6F0-4094-81F2-D072E656C419}" type="datetimeFigureOut">
              <a:rPr lang="en-CA" smtClean="0"/>
              <a:t>15/09/2016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914A17-A97B-4EA9-BB7D-5EDDF954CD25}"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777F70F-E6F0-4094-81F2-D072E656C419}" type="datetimeFigureOut">
              <a:rPr lang="en-CA" smtClean="0"/>
              <a:t>15/09/2016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914A17-A97B-4EA9-BB7D-5EDDF954CD25}"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777F70F-E6F0-4094-81F2-D072E656C419}" type="datetimeFigureOut">
              <a:rPr lang="en-CA" smtClean="0"/>
              <a:t>15/09/2016</a:t>
            </a:fld>
            <a:endParaRPr lang="en-CA"/>
          </a:p>
        </p:txBody>
      </p:sp>
      <p:sp>
        <p:nvSpPr>
          <p:cNvPr id="7" name="Slide Number Placeholder 6"/>
          <p:cNvSpPr>
            <a:spLocks noGrp="1"/>
          </p:cNvSpPr>
          <p:nvPr>
            <p:ph type="sldNum" sz="quarter" idx="11"/>
          </p:nvPr>
        </p:nvSpPr>
        <p:spPr/>
        <p:txBody>
          <a:bodyPr rtlCol="0"/>
          <a:lstStyle/>
          <a:p>
            <a:fld id="{8E914A17-A97B-4EA9-BB7D-5EDDF954CD25}"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7F70F-E6F0-4094-81F2-D072E656C419}" type="datetimeFigureOut">
              <a:rPr lang="en-CA" smtClean="0"/>
              <a:t>15/09/2016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914A17-A97B-4EA9-BB7D-5EDDF954CD2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777F70F-E6F0-4094-81F2-D072E656C419}" type="datetimeFigureOut">
              <a:rPr lang="en-CA" smtClean="0"/>
              <a:t>15/09/2016</a:t>
            </a:fld>
            <a:endParaRPr lang="en-CA"/>
          </a:p>
        </p:txBody>
      </p:sp>
      <p:sp>
        <p:nvSpPr>
          <p:cNvPr id="22" name="Slide Number Placeholder 21"/>
          <p:cNvSpPr>
            <a:spLocks noGrp="1"/>
          </p:cNvSpPr>
          <p:nvPr>
            <p:ph type="sldNum" sz="quarter" idx="15"/>
          </p:nvPr>
        </p:nvSpPr>
        <p:spPr/>
        <p:txBody>
          <a:bodyPr rtlCol="0"/>
          <a:lstStyle/>
          <a:p>
            <a:fld id="{8E914A17-A97B-4EA9-BB7D-5EDDF954CD25}"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777F70F-E6F0-4094-81F2-D072E656C419}" type="datetimeFigureOut">
              <a:rPr lang="en-CA" smtClean="0"/>
              <a:t>15/09/2016</a:t>
            </a:fld>
            <a:endParaRPr lang="en-CA"/>
          </a:p>
        </p:txBody>
      </p:sp>
      <p:sp>
        <p:nvSpPr>
          <p:cNvPr id="18" name="Slide Number Placeholder 17"/>
          <p:cNvSpPr>
            <a:spLocks noGrp="1"/>
          </p:cNvSpPr>
          <p:nvPr>
            <p:ph type="sldNum" sz="quarter" idx="11"/>
          </p:nvPr>
        </p:nvSpPr>
        <p:spPr/>
        <p:txBody>
          <a:bodyPr rtlCol="0"/>
          <a:lstStyle/>
          <a:p>
            <a:fld id="{8E914A17-A97B-4EA9-BB7D-5EDDF954CD25}"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77F70F-E6F0-4094-81F2-D072E656C419}" type="datetimeFigureOut">
              <a:rPr lang="en-CA" smtClean="0"/>
              <a:t>15/09/2016</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914A17-A97B-4EA9-BB7D-5EDDF954CD2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latin typeface="Comic Sans MS" pitchFamily="66" charset="0"/>
              </a:rPr>
              <a:t>Library Monitor Information</a:t>
            </a:r>
            <a:br>
              <a:rPr lang="en-CA" dirty="0" smtClean="0">
                <a:latin typeface="Comic Sans MS" pitchFamily="66" charset="0"/>
              </a:rPr>
            </a:br>
            <a:r>
              <a:rPr lang="en-CA" dirty="0" smtClean="0">
                <a:latin typeface="Comic Sans MS" pitchFamily="66" charset="0"/>
              </a:rPr>
              <a:t>2016-2017</a:t>
            </a:r>
            <a:endParaRPr lang="en-CA" dirty="0">
              <a:latin typeface="Comic Sans MS" pitchFamily="66" charset="0"/>
            </a:endParaRPr>
          </a:p>
        </p:txBody>
      </p:sp>
      <p:sp>
        <p:nvSpPr>
          <p:cNvPr id="3" name="Subtitle 2"/>
          <p:cNvSpPr>
            <a:spLocks noGrp="1"/>
          </p:cNvSpPr>
          <p:nvPr>
            <p:ph type="subTitle" idx="1"/>
          </p:nvPr>
        </p:nvSpPr>
        <p:spPr/>
        <p:txBody>
          <a:bodyPr/>
          <a:lstStyle/>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76256" y="4725144"/>
            <a:ext cx="1937346" cy="16821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Library Monitor Duties...</a:t>
            </a:r>
            <a:r>
              <a:rPr lang="en-CA" dirty="0" err="1" smtClean="0">
                <a:latin typeface="Comic Sans MS" pitchFamily="66" charset="0"/>
              </a:rPr>
              <a:t>Con’t</a:t>
            </a:r>
            <a:endParaRPr lang="en-CA" dirty="0"/>
          </a:p>
        </p:txBody>
      </p:sp>
      <p:sp>
        <p:nvSpPr>
          <p:cNvPr id="3" name="Content Placeholder 2"/>
          <p:cNvSpPr>
            <a:spLocks noGrp="1"/>
          </p:cNvSpPr>
          <p:nvPr>
            <p:ph sz="quarter" idx="1"/>
          </p:nvPr>
        </p:nvSpPr>
        <p:spPr/>
        <p:txBody>
          <a:bodyPr/>
          <a:lstStyle/>
          <a:p>
            <a:pPr lvl="0"/>
            <a:r>
              <a:rPr lang="en-CA" dirty="0">
                <a:latin typeface="Comic Sans MS" pitchFamily="66" charset="0"/>
              </a:rPr>
              <a:t>Before school</a:t>
            </a:r>
            <a:endParaRPr lang="en-CA" sz="2400" dirty="0">
              <a:latin typeface="Comic Sans MS" pitchFamily="66" charset="0"/>
            </a:endParaRPr>
          </a:p>
          <a:p>
            <a:pPr lvl="1"/>
            <a:r>
              <a:rPr lang="en-CA" dirty="0">
                <a:latin typeface="Comic Sans MS" pitchFamily="66" charset="0"/>
              </a:rPr>
              <a:t>Turn on computers, shelve books, tidy up baskets</a:t>
            </a:r>
            <a:endParaRPr lang="en-CA" sz="2000" dirty="0">
              <a:latin typeface="Comic Sans MS" pitchFamily="66" charset="0"/>
            </a:endParaRPr>
          </a:p>
          <a:p>
            <a:pPr>
              <a:buNone/>
            </a:pPr>
            <a:endParaRPr lang="en-CA" sz="2400" dirty="0">
              <a:latin typeface="Comic Sans MS" pitchFamily="66" charset="0"/>
            </a:endParaRPr>
          </a:p>
          <a:p>
            <a:pPr lvl="0"/>
            <a:r>
              <a:rPr lang="en-CA" dirty="0">
                <a:latin typeface="Comic Sans MS" pitchFamily="66" charset="0"/>
              </a:rPr>
              <a:t>After School</a:t>
            </a:r>
            <a:endParaRPr lang="en-CA" sz="2400" dirty="0">
              <a:latin typeface="Comic Sans MS" pitchFamily="66" charset="0"/>
            </a:endParaRPr>
          </a:p>
          <a:p>
            <a:pPr lvl="1"/>
            <a:r>
              <a:rPr lang="en-CA" dirty="0">
                <a:latin typeface="Comic Sans MS" pitchFamily="66" charset="0"/>
              </a:rPr>
              <a:t>Tidy up large teaching area by pushing in chairs, fixing tables, and putting away any supplies.</a:t>
            </a:r>
            <a:endParaRPr lang="en-CA" sz="2000" dirty="0">
              <a:latin typeface="Comic Sans MS" pitchFamily="66" charset="0"/>
            </a:endParaRPr>
          </a:p>
          <a:p>
            <a:pPr lvl="1"/>
            <a:r>
              <a:rPr lang="en-CA" dirty="0">
                <a:latin typeface="Comic Sans MS" pitchFamily="66" charset="0"/>
              </a:rPr>
              <a:t>Shut down any computers</a:t>
            </a:r>
            <a:endParaRPr lang="en-CA" sz="2000" dirty="0">
              <a:latin typeface="Comic Sans MS" pitchFamily="66" charset="0"/>
            </a:endParaRPr>
          </a:p>
          <a:p>
            <a:endParaRPr lang="en-CA" dirty="0">
              <a:latin typeface="Comic Sans MS" pitchFamily="66" charset="0"/>
            </a:endParaRPr>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par>
                                <p:cTn id="21" presetID="24"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to="" calcmode="lin" valueType="num">
                                      <p:cBhvr>
                                        <p:cTn id="28"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Library Monitor Duties...</a:t>
            </a:r>
            <a:r>
              <a:rPr lang="en-CA" dirty="0" err="1" smtClean="0">
                <a:latin typeface="Comic Sans MS" pitchFamily="66" charset="0"/>
              </a:rPr>
              <a:t>Con’t</a:t>
            </a:r>
            <a:endParaRPr lang="en-CA" dirty="0"/>
          </a:p>
        </p:txBody>
      </p:sp>
      <p:sp>
        <p:nvSpPr>
          <p:cNvPr id="3" name="Content Placeholder 2"/>
          <p:cNvSpPr>
            <a:spLocks noGrp="1"/>
          </p:cNvSpPr>
          <p:nvPr>
            <p:ph sz="quarter" idx="1"/>
          </p:nvPr>
        </p:nvSpPr>
        <p:spPr/>
        <p:txBody>
          <a:bodyPr/>
          <a:lstStyle/>
          <a:p>
            <a:pPr lvl="0"/>
            <a:r>
              <a:rPr lang="en-CA" dirty="0">
                <a:latin typeface="Comic Sans MS" pitchFamily="66" charset="0"/>
              </a:rPr>
              <a:t>Other </a:t>
            </a:r>
            <a:r>
              <a:rPr lang="en-CA" dirty="0" smtClean="0">
                <a:latin typeface="Comic Sans MS" pitchFamily="66" charset="0"/>
              </a:rPr>
              <a:t>duties</a:t>
            </a:r>
          </a:p>
          <a:p>
            <a:pPr lvl="1"/>
            <a:r>
              <a:rPr lang="en-CA" sz="2100" dirty="0" smtClean="0">
                <a:latin typeface="Comic Sans MS" pitchFamily="66" charset="0"/>
              </a:rPr>
              <a:t>Organize crayons / pencil crayon baskets</a:t>
            </a:r>
            <a:endParaRPr lang="en-CA" sz="2100" dirty="0">
              <a:latin typeface="Comic Sans MS" pitchFamily="66" charset="0"/>
            </a:endParaRPr>
          </a:p>
          <a:p>
            <a:pPr lvl="1">
              <a:lnSpc>
                <a:spcPct val="150000"/>
              </a:lnSpc>
            </a:pPr>
            <a:r>
              <a:rPr lang="en-CA" dirty="0" smtClean="0">
                <a:latin typeface="Comic Sans MS" pitchFamily="66" charset="0"/>
              </a:rPr>
              <a:t>Display books </a:t>
            </a:r>
          </a:p>
          <a:p>
            <a:pPr lvl="1">
              <a:lnSpc>
                <a:spcPct val="150000"/>
              </a:lnSpc>
            </a:pPr>
            <a:r>
              <a:rPr lang="en-CA" dirty="0" smtClean="0">
                <a:latin typeface="Comic Sans MS" pitchFamily="66" charset="0"/>
              </a:rPr>
              <a:t>Take </a:t>
            </a:r>
            <a:r>
              <a:rPr lang="en-CA" dirty="0">
                <a:latin typeface="Comic Sans MS" pitchFamily="66" charset="0"/>
              </a:rPr>
              <a:t>out </a:t>
            </a:r>
            <a:r>
              <a:rPr lang="en-CA" dirty="0" smtClean="0">
                <a:latin typeface="Comic Sans MS" pitchFamily="66" charset="0"/>
              </a:rPr>
              <a:t>recycling</a:t>
            </a:r>
          </a:p>
          <a:p>
            <a:pPr lvl="1">
              <a:lnSpc>
                <a:spcPct val="150000"/>
              </a:lnSpc>
            </a:pPr>
            <a:r>
              <a:rPr lang="en-CA" dirty="0" smtClean="0">
                <a:latin typeface="Comic Sans MS" pitchFamily="66" charset="0"/>
              </a:rPr>
              <a:t>Bring any damaged books to Mrs. </a:t>
            </a:r>
            <a:r>
              <a:rPr lang="en-CA" dirty="0" err="1" smtClean="0">
                <a:latin typeface="Comic Sans MS" pitchFamily="66" charset="0"/>
              </a:rPr>
              <a:t>Chau’s</a:t>
            </a:r>
            <a:r>
              <a:rPr lang="en-CA" dirty="0" smtClean="0">
                <a:latin typeface="Comic Sans MS" pitchFamily="66" charset="0"/>
              </a:rPr>
              <a:t> attention,</a:t>
            </a:r>
          </a:p>
          <a:p>
            <a:pPr lvl="1">
              <a:lnSpc>
                <a:spcPct val="150000"/>
              </a:lnSpc>
            </a:pPr>
            <a:r>
              <a:rPr lang="en-CA" dirty="0" smtClean="0">
                <a:latin typeface="Comic Sans MS" pitchFamily="66" charset="0"/>
              </a:rPr>
              <a:t>Dust shelves</a:t>
            </a:r>
          </a:p>
          <a:p>
            <a:pPr lvl="1">
              <a:lnSpc>
                <a:spcPct val="150000"/>
              </a:lnSpc>
            </a:pPr>
            <a:r>
              <a:rPr lang="en-CA" dirty="0" smtClean="0">
                <a:latin typeface="Comic Sans MS" pitchFamily="66" charset="0"/>
              </a:rPr>
              <a:t>see Mrs. </a:t>
            </a:r>
            <a:r>
              <a:rPr lang="en-CA" dirty="0" err="1" smtClean="0">
                <a:latin typeface="Comic Sans MS" pitchFamily="66" charset="0"/>
              </a:rPr>
              <a:t>Chau</a:t>
            </a:r>
            <a:r>
              <a:rPr lang="en-CA" dirty="0" smtClean="0">
                <a:latin typeface="Comic Sans MS" pitchFamily="66" charset="0"/>
              </a:rPr>
              <a:t> for other tasks (if there are any). </a:t>
            </a:r>
            <a:endParaRPr lang="en-CA" sz="2000" dirty="0" smtClean="0">
              <a:latin typeface="Comic Sans MS" pitchFamily="66" charset="0"/>
            </a:endParaRPr>
          </a:p>
          <a:p>
            <a:endParaRPr lang="en-CA" dirty="0">
              <a:latin typeface="Comic Sans MS" pitchFamily="66" charset="0"/>
            </a:endParaRPr>
          </a:p>
        </p:txBody>
      </p:sp>
      <p:pic>
        <p:nvPicPr>
          <p:cNvPr id="4" name="irc_mi" descr="http://vector-magz.com/wp-content/uploads/2013/08/stack-of-books-clipart1.jpg"/>
          <p:cNvPicPr/>
          <p:nvPr/>
        </p:nvPicPr>
        <p:blipFill>
          <a:blip r:embed="rId2" cstate="print"/>
          <a:srcRect/>
          <a:stretch>
            <a:fillRect/>
          </a:stretch>
        </p:blipFill>
        <p:spPr bwMode="auto">
          <a:xfrm>
            <a:off x="6804248" y="5173229"/>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to="" calcmode="lin" valueType="num">
                                      <p:cBhvr>
                                        <p:cTn id="30" dur="1" fill="hold"/>
                                        <p:tgtEl>
                                          <p:spTgt spid="3">
                                            <p:txEl>
                                              <p:pRg st="4" end="4"/>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to="" calcmode="lin" valueType="num">
                                      <p:cBhvr>
                                        <p:cTn id="35" dur="1" fill="hold"/>
                                        <p:tgtEl>
                                          <p:spTgt spid="3">
                                            <p:txEl>
                                              <p:pRg st="5" end="5"/>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to="" calcmode="lin" valueType="num">
                                      <p:cBhvr>
                                        <p:cTn id="40"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sz="quarter" idx="1"/>
          </p:nvPr>
        </p:nvSpPr>
        <p:spPr/>
        <p:txBody>
          <a:bodyPr>
            <a:normAutofit/>
          </a:bodyPr>
          <a:lstStyle/>
          <a:p>
            <a:pPr algn="ctr">
              <a:buNone/>
            </a:pPr>
            <a:endParaRPr lang="en-CA" sz="4000" dirty="0" smtClean="0">
              <a:latin typeface="Comic Sans MS" pitchFamily="66" charset="0"/>
            </a:endParaRPr>
          </a:p>
          <a:p>
            <a:pPr algn="ctr">
              <a:buNone/>
            </a:pPr>
            <a:r>
              <a:rPr lang="en-CA" sz="4000" dirty="0" smtClean="0">
                <a:latin typeface="Comic Sans MS" pitchFamily="66" charset="0"/>
              </a:rPr>
              <a:t>End</a:t>
            </a:r>
          </a:p>
          <a:p>
            <a:pPr algn="ctr">
              <a:buNone/>
            </a:pPr>
            <a:endParaRPr lang="en-CA" sz="4000" dirty="0" smtClean="0">
              <a:latin typeface="Comic Sans MS" pitchFamily="66" charset="0"/>
            </a:endParaRPr>
          </a:p>
          <a:p>
            <a:pPr algn="ctr">
              <a:buNone/>
            </a:pPr>
            <a:r>
              <a:rPr lang="en-CA" sz="4000" dirty="0" smtClean="0">
                <a:latin typeface="Comic Sans MS" pitchFamily="66" charset="0"/>
              </a:rPr>
              <a:t>Thanks for being a library monitor </a:t>
            </a:r>
            <a:r>
              <a:rPr lang="en-CA" sz="4000" dirty="0" smtClean="0">
                <a:latin typeface="Comic Sans MS" pitchFamily="66" charset="0"/>
                <a:sym typeface="Wingdings" pitchFamily="2" charset="2"/>
              </a:rPr>
              <a:t></a:t>
            </a:r>
            <a:endParaRPr lang="en-CA" sz="4000" dirty="0">
              <a:latin typeface="Comic Sans MS" pitchFamily="66" charset="0"/>
            </a:endParaRPr>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Who?</a:t>
            </a:r>
            <a:endParaRPr lang="en-CA" dirty="0">
              <a:latin typeface="Comic Sans MS" pitchFamily="66" charset="0"/>
            </a:endParaRPr>
          </a:p>
        </p:txBody>
      </p:sp>
      <p:sp>
        <p:nvSpPr>
          <p:cNvPr id="3" name="Content Placeholder 2"/>
          <p:cNvSpPr>
            <a:spLocks noGrp="1"/>
          </p:cNvSpPr>
          <p:nvPr>
            <p:ph sz="quarter" idx="1"/>
          </p:nvPr>
        </p:nvSpPr>
        <p:spPr/>
        <p:txBody>
          <a:bodyPr>
            <a:normAutofit/>
          </a:bodyPr>
          <a:lstStyle/>
          <a:p>
            <a:r>
              <a:rPr lang="en-CA" dirty="0" smtClean="0">
                <a:latin typeface="Comic Sans MS" pitchFamily="66" charset="0"/>
              </a:rPr>
              <a:t>Grade 3-6 students who are:</a:t>
            </a:r>
          </a:p>
          <a:p>
            <a:pPr lvl="2">
              <a:lnSpc>
                <a:spcPct val="150000"/>
              </a:lnSpc>
              <a:buFont typeface="Wingdings" pitchFamily="2" charset="2"/>
              <a:buChar char="ü"/>
            </a:pPr>
            <a:r>
              <a:rPr lang="en-CA" dirty="0" smtClean="0">
                <a:latin typeface="Comic Sans MS" pitchFamily="66" charset="0"/>
              </a:rPr>
              <a:t>   Responsible</a:t>
            </a:r>
          </a:p>
          <a:p>
            <a:pPr lvl="2">
              <a:lnSpc>
                <a:spcPct val="150000"/>
              </a:lnSpc>
              <a:buFont typeface="Wingdings" pitchFamily="2" charset="2"/>
              <a:buChar char="ü"/>
            </a:pPr>
            <a:r>
              <a:rPr lang="en-CA" dirty="0" smtClean="0">
                <a:latin typeface="Comic Sans MS" pitchFamily="66" charset="0"/>
              </a:rPr>
              <a:t>   Dependable</a:t>
            </a:r>
          </a:p>
          <a:p>
            <a:pPr lvl="2">
              <a:lnSpc>
                <a:spcPct val="150000"/>
              </a:lnSpc>
              <a:buFont typeface="Wingdings" pitchFamily="2" charset="2"/>
              <a:buChar char="ü"/>
            </a:pPr>
            <a:r>
              <a:rPr lang="en-CA" dirty="0" smtClean="0">
                <a:latin typeface="Comic Sans MS" pitchFamily="66" charset="0"/>
              </a:rPr>
              <a:t>   Friendly</a:t>
            </a:r>
          </a:p>
          <a:p>
            <a:pPr lvl="2">
              <a:lnSpc>
                <a:spcPct val="150000"/>
              </a:lnSpc>
              <a:buFont typeface="Wingdings" pitchFamily="2" charset="2"/>
              <a:buChar char="ü"/>
            </a:pPr>
            <a:r>
              <a:rPr lang="en-CA" dirty="0" smtClean="0">
                <a:latin typeface="Comic Sans MS" pitchFamily="66" charset="0"/>
              </a:rPr>
              <a:t>   On task</a:t>
            </a:r>
          </a:p>
          <a:p>
            <a:pPr lvl="2">
              <a:lnSpc>
                <a:spcPct val="150000"/>
              </a:lnSpc>
              <a:buFont typeface="Wingdings" pitchFamily="2" charset="2"/>
              <a:buChar char="ü"/>
            </a:pPr>
            <a:r>
              <a:rPr lang="en-CA" dirty="0" smtClean="0">
                <a:latin typeface="Comic Sans MS" pitchFamily="66" charset="0"/>
              </a:rPr>
              <a:t>   Motivated </a:t>
            </a:r>
          </a:p>
          <a:p>
            <a:pPr lvl="2">
              <a:lnSpc>
                <a:spcPct val="150000"/>
              </a:lnSpc>
              <a:buFont typeface="Wingdings" pitchFamily="2" charset="2"/>
              <a:buChar char="ü"/>
            </a:pPr>
            <a:r>
              <a:rPr lang="en-CA" dirty="0" smtClean="0">
                <a:latin typeface="Comic Sans MS" pitchFamily="66" charset="0"/>
              </a:rPr>
              <a:t>   Good helpers</a:t>
            </a:r>
          </a:p>
          <a:p>
            <a:pPr lvl="1"/>
            <a:endParaRPr lang="en-CA" dirty="0">
              <a:latin typeface="Comic Sans MS" pitchFamily="66" charset="0"/>
            </a:endParaRPr>
          </a:p>
          <a:p>
            <a:pPr lvl="1"/>
            <a:endParaRPr lang="en-CA" dirty="0" smtClean="0">
              <a:latin typeface="Comic Sans MS" pitchFamily="66" charset="0"/>
            </a:endParaRPr>
          </a:p>
          <a:p>
            <a:endParaRPr lang="en-CA" dirty="0">
              <a:latin typeface="Comic Sans MS" pitchFamily="66" charset="0"/>
            </a:endParaRPr>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checkerboard(across)">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When?.... Library Times</a:t>
            </a:r>
            <a:endParaRPr lang="en-CA" dirty="0">
              <a:latin typeface="Comic Sans MS" pitchFamily="66" charset="0"/>
            </a:endParaRPr>
          </a:p>
        </p:txBody>
      </p:sp>
      <p:sp>
        <p:nvSpPr>
          <p:cNvPr id="3" name="Content Placeholder 2"/>
          <p:cNvSpPr>
            <a:spLocks noGrp="1"/>
          </p:cNvSpPr>
          <p:nvPr>
            <p:ph sz="quarter" idx="1"/>
          </p:nvPr>
        </p:nvSpPr>
        <p:spPr/>
        <p:txBody>
          <a:bodyPr/>
          <a:lstStyle/>
          <a:p>
            <a:pPr>
              <a:buNone/>
            </a:pPr>
            <a:r>
              <a:rPr lang="en-CA" dirty="0" smtClean="0">
                <a:latin typeface="Comic Sans MS" pitchFamily="66" charset="0"/>
              </a:rPr>
              <a:t>   1.   Morning 8:45 am – 9:00 am</a:t>
            </a:r>
          </a:p>
          <a:p>
            <a:pPr>
              <a:buNone/>
            </a:pPr>
            <a:endParaRPr lang="en-CA" dirty="0" smtClean="0">
              <a:latin typeface="Comic Sans MS" pitchFamily="66" charset="0"/>
            </a:endParaRPr>
          </a:p>
          <a:p>
            <a:pPr lvl="0">
              <a:lnSpc>
                <a:spcPct val="150000"/>
              </a:lnSpc>
            </a:pPr>
            <a:r>
              <a:rPr lang="en-CA" dirty="0">
                <a:latin typeface="Comic Sans MS" pitchFamily="66" charset="0"/>
              </a:rPr>
              <a:t>Students are expected to be in the library by </a:t>
            </a:r>
            <a:r>
              <a:rPr lang="en-CA" dirty="0" smtClean="0">
                <a:latin typeface="Comic Sans MS" pitchFamily="66" charset="0"/>
              </a:rPr>
              <a:t>8:45 a.m</a:t>
            </a:r>
            <a:r>
              <a:rPr lang="en-CA" dirty="0">
                <a:latin typeface="Comic Sans MS" pitchFamily="66" charset="0"/>
              </a:rPr>
              <a:t>. in the morning and stay until the first bell at </a:t>
            </a:r>
            <a:r>
              <a:rPr lang="en-CA" dirty="0" smtClean="0">
                <a:latin typeface="Comic Sans MS" pitchFamily="66" charset="0"/>
              </a:rPr>
              <a:t>9:00 am</a:t>
            </a:r>
            <a:r>
              <a:rPr lang="en-CA" dirty="0">
                <a:latin typeface="Comic Sans MS" pitchFamily="66" charset="0"/>
              </a:rPr>
              <a:t>.</a:t>
            </a:r>
          </a:p>
          <a:p>
            <a:endParaRPr lang="en-CA" b="1" dirty="0">
              <a:latin typeface="Comic Sans MS" pitchFamily="66" charset="0"/>
            </a:endParaRPr>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When?.... Library Times</a:t>
            </a:r>
            <a:endParaRPr lang="en-CA" dirty="0"/>
          </a:p>
        </p:txBody>
      </p:sp>
      <p:sp>
        <p:nvSpPr>
          <p:cNvPr id="3" name="Content Placeholder 2"/>
          <p:cNvSpPr>
            <a:spLocks noGrp="1"/>
          </p:cNvSpPr>
          <p:nvPr>
            <p:ph sz="quarter" idx="1"/>
          </p:nvPr>
        </p:nvSpPr>
        <p:spPr/>
        <p:txBody>
          <a:bodyPr>
            <a:normAutofit/>
          </a:bodyPr>
          <a:lstStyle/>
          <a:p>
            <a:pPr lvl="0">
              <a:buNone/>
            </a:pPr>
            <a:r>
              <a:rPr lang="en-CA" dirty="0" smtClean="0">
                <a:latin typeface="Comic Sans MS" pitchFamily="66" charset="0"/>
              </a:rPr>
              <a:t>  2.  Recess 10:30 am – 10:50am</a:t>
            </a:r>
            <a:endParaRPr lang="en-CA" dirty="0">
              <a:latin typeface="Comic Sans MS" pitchFamily="66" charset="0"/>
            </a:endParaRPr>
          </a:p>
          <a:p>
            <a:pPr lvl="0">
              <a:lnSpc>
                <a:spcPct val="150000"/>
              </a:lnSpc>
            </a:pPr>
            <a:r>
              <a:rPr lang="en-CA" dirty="0">
                <a:latin typeface="Comic Sans MS" pitchFamily="66" charset="0"/>
              </a:rPr>
              <a:t>Students are to come to the library at recess </a:t>
            </a:r>
            <a:r>
              <a:rPr lang="en-CA" dirty="0" smtClean="0">
                <a:latin typeface="Comic Sans MS" pitchFamily="66" charset="0"/>
              </a:rPr>
              <a:t>10:30-10:50am </a:t>
            </a:r>
            <a:r>
              <a:rPr lang="en-CA" dirty="0">
                <a:latin typeface="Comic Sans MS" pitchFamily="66" charset="0"/>
              </a:rPr>
              <a:t>to help with shelving and checking in books.  You are allowed to bring your snacks.  Snacks should be easy to eat and not messy.  Good examples are granola bars and water bottles. </a:t>
            </a:r>
          </a:p>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When?.... Library Times</a:t>
            </a:r>
            <a:endParaRPr lang="en-CA" dirty="0"/>
          </a:p>
        </p:txBody>
      </p:sp>
      <p:sp>
        <p:nvSpPr>
          <p:cNvPr id="3" name="Content Placeholder 2"/>
          <p:cNvSpPr>
            <a:spLocks noGrp="1"/>
          </p:cNvSpPr>
          <p:nvPr>
            <p:ph sz="quarter" idx="1"/>
          </p:nvPr>
        </p:nvSpPr>
        <p:spPr/>
        <p:txBody>
          <a:bodyPr>
            <a:normAutofit/>
          </a:bodyPr>
          <a:lstStyle/>
          <a:p>
            <a:pPr lvl="0">
              <a:buNone/>
            </a:pPr>
            <a:r>
              <a:rPr lang="en-CA" dirty="0">
                <a:latin typeface="Comic Sans MS" pitchFamily="66" charset="0"/>
              </a:rPr>
              <a:t> </a:t>
            </a:r>
            <a:r>
              <a:rPr lang="en-CA" dirty="0" smtClean="0">
                <a:latin typeface="Comic Sans MS" pitchFamily="66" charset="0"/>
              </a:rPr>
              <a:t>  3.  Lunch 12:30 pm – 12:50pm</a:t>
            </a:r>
            <a:endParaRPr lang="en-CA" dirty="0">
              <a:latin typeface="Comic Sans MS" pitchFamily="66" charset="0"/>
            </a:endParaRPr>
          </a:p>
          <a:p>
            <a:pPr lvl="0">
              <a:lnSpc>
                <a:spcPct val="150000"/>
              </a:lnSpc>
            </a:pPr>
            <a:r>
              <a:rPr lang="en-CA" dirty="0">
                <a:latin typeface="Comic Sans MS" pitchFamily="66" charset="0"/>
              </a:rPr>
              <a:t>Students are to come to the library at the second lunch bell at </a:t>
            </a:r>
            <a:r>
              <a:rPr lang="en-CA" dirty="0" smtClean="0">
                <a:latin typeface="Comic Sans MS" pitchFamily="66" charset="0"/>
              </a:rPr>
              <a:t>12:30 pm </a:t>
            </a:r>
            <a:r>
              <a:rPr lang="en-CA" dirty="0">
                <a:latin typeface="Comic Sans MS" pitchFamily="66" charset="0"/>
              </a:rPr>
              <a:t>to </a:t>
            </a:r>
            <a:r>
              <a:rPr lang="en-CA" dirty="0" smtClean="0">
                <a:latin typeface="Comic Sans MS" pitchFamily="66" charset="0"/>
              </a:rPr>
              <a:t>12:50 pm </a:t>
            </a:r>
            <a:r>
              <a:rPr lang="en-CA" dirty="0">
                <a:latin typeface="Comic Sans MS" pitchFamily="66" charset="0"/>
              </a:rPr>
              <a:t>once you have eaten your nutritious lunch.  Again, you are helping with checking in books and shelving, tidying up.</a:t>
            </a:r>
          </a:p>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itchFamily="66" charset="0"/>
              </a:rPr>
              <a:t>When?.... Library Times</a:t>
            </a:r>
            <a:endParaRPr lang="en-CA" dirty="0"/>
          </a:p>
        </p:txBody>
      </p:sp>
      <p:sp>
        <p:nvSpPr>
          <p:cNvPr id="3" name="Content Placeholder 2"/>
          <p:cNvSpPr>
            <a:spLocks noGrp="1"/>
          </p:cNvSpPr>
          <p:nvPr>
            <p:ph sz="quarter" idx="1"/>
          </p:nvPr>
        </p:nvSpPr>
        <p:spPr/>
        <p:txBody>
          <a:bodyPr/>
          <a:lstStyle/>
          <a:p>
            <a:pPr lvl="0">
              <a:buNone/>
            </a:pPr>
            <a:r>
              <a:rPr lang="en-CA" dirty="0" smtClean="0">
                <a:latin typeface="Comic Sans MS" pitchFamily="66" charset="0"/>
              </a:rPr>
              <a:t>  4.  Afterschool 3:00pm – 3:20pm</a:t>
            </a:r>
          </a:p>
          <a:p>
            <a:pPr lvl="0">
              <a:buNone/>
            </a:pPr>
            <a:endParaRPr lang="en-CA" dirty="0">
              <a:latin typeface="Comic Sans MS" pitchFamily="66" charset="0"/>
            </a:endParaRPr>
          </a:p>
          <a:p>
            <a:pPr lvl="0">
              <a:lnSpc>
                <a:spcPct val="150000"/>
              </a:lnSpc>
            </a:pPr>
            <a:r>
              <a:rPr lang="en-CA" dirty="0">
                <a:latin typeface="Comic Sans MS" pitchFamily="66" charset="0"/>
              </a:rPr>
              <a:t>Students are expected be in the library after the school bell at the end of the day and stay until the library closes at 3:20pm. </a:t>
            </a:r>
          </a:p>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Library Monitor Duties</a:t>
            </a:r>
            <a:endParaRPr lang="en-CA" dirty="0">
              <a:latin typeface="Comic Sans MS" pitchFamily="66" charset="0"/>
            </a:endParaRPr>
          </a:p>
        </p:txBody>
      </p:sp>
      <p:sp>
        <p:nvSpPr>
          <p:cNvPr id="3" name="Content Placeholder 2"/>
          <p:cNvSpPr>
            <a:spLocks noGrp="1"/>
          </p:cNvSpPr>
          <p:nvPr>
            <p:ph sz="quarter" idx="1"/>
          </p:nvPr>
        </p:nvSpPr>
        <p:spPr/>
        <p:txBody>
          <a:bodyPr/>
          <a:lstStyle/>
          <a:p>
            <a:pPr lvl="0">
              <a:buNone/>
            </a:pPr>
            <a:r>
              <a:rPr lang="en-CA" dirty="0" smtClean="0">
                <a:latin typeface="Comic Sans MS" pitchFamily="66" charset="0"/>
              </a:rPr>
              <a:t> 1. </a:t>
            </a:r>
            <a:r>
              <a:rPr lang="en-CA" dirty="0">
                <a:latin typeface="Comic Sans MS" pitchFamily="66" charset="0"/>
              </a:rPr>
              <a:t>Check out books</a:t>
            </a:r>
            <a:endParaRPr lang="en-CA" sz="2400" dirty="0">
              <a:latin typeface="Comic Sans MS" pitchFamily="66" charset="0"/>
            </a:endParaRPr>
          </a:p>
          <a:p>
            <a:pPr lvl="1"/>
            <a:r>
              <a:rPr lang="en-CA" dirty="0">
                <a:latin typeface="Comic Sans MS" pitchFamily="66" charset="0"/>
              </a:rPr>
              <a:t>Scan student’s library card, then scan the barcode on the book and wait for a beep, ensuring that each title shows up on the screen correctly</a:t>
            </a:r>
            <a:r>
              <a:rPr lang="en-CA" dirty="0" smtClean="0">
                <a:latin typeface="Comic Sans MS" pitchFamily="66" charset="0"/>
              </a:rPr>
              <a:t>.</a:t>
            </a:r>
          </a:p>
          <a:p>
            <a:pPr lvl="1">
              <a:buNone/>
            </a:pPr>
            <a:endParaRPr lang="en-CA" sz="2000" dirty="0">
              <a:latin typeface="Comic Sans MS" pitchFamily="66" charset="0"/>
            </a:endParaRPr>
          </a:p>
          <a:p>
            <a:pPr lvl="1"/>
            <a:r>
              <a:rPr lang="en-CA" dirty="0">
                <a:latin typeface="Comic Sans MS" pitchFamily="66" charset="0"/>
              </a:rPr>
              <a:t>Students may choose books depending on the grade </a:t>
            </a:r>
            <a:r>
              <a:rPr lang="en-CA" dirty="0" smtClean="0">
                <a:latin typeface="Comic Sans MS" pitchFamily="66" charset="0"/>
              </a:rPr>
              <a:t>****</a:t>
            </a:r>
          </a:p>
          <a:p>
            <a:pPr lvl="1"/>
            <a:endParaRPr lang="en-CA" sz="2000" dirty="0" smtClean="0">
              <a:latin typeface="Comic Sans MS" pitchFamily="66" charset="0"/>
            </a:endParaRPr>
          </a:p>
          <a:p>
            <a:pPr lvl="1"/>
            <a:r>
              <a:rPr lang="en-CA" dirty="0" smtClean="0">
                <a:latin typeface="Comic Sans MS" pitchFamily="66" charset="0"/>
              </a:rPr>
              <a:t>If </a:t>
            </a:r>
            <a:r>
              <a:rPr lang="en-CA" dirty="0">
                <a:latin typeface="Comic Sans MS" pitchFamily="66" charset="0"/>
              </a:rPr>
              <a:t>there are more than </a:t>
            </a:r>
            <a:r>
              <a:rPr lang="en-CA" b="1" u="sng" dirty="0">
                <a:latin typeface="Comic Sans MS" pitchFamily="66" charset="0"/>
              </a:rPr>
              <a:t>1</a:t>
            </a:r>
            <a:r>
              <a:rPr lang="en-CA" b="1" u="sng" dirty="0" smtClean="0">
                <a:latin typeface="Comic Sans MS" pitchFamily="66" charset="0"/>
              </a:rPr>
              <a:t> </a:t>
            </a:r>
            <a:r>
              <a:rPr lang="en-CA" b="1" u="sng" dirty="0">
                <a:latin typeface="Comic Sans MS" pitchFamily="66" charset="0"/>
              </a:rPr>
              <a:t>overdue books</a:t>
            </a:r>
            <a:r>
              <a:rPr lang="en-CA" dirty="0">
                <a:latin typeface="Comic Sans MS" pitchFamily="66" charset="0"/>
              </a:rPr>
              <a:t>, please see Mrs. </a:t>
            </a:r>
            <a:r>
              <a:rPr lang="en-CA" dirty="0" err="1">
                <a:latin typeface="Comic Sans MS" pitchFamily="66" charset="0"/>
              </a:rPr>
              <a:t>Chau</a:t>
            </a:r>
            <a:r>
              <a:rPr lang="en-CA" dirty="0">
                <a:latin typeface="Comic Sans MS" pitchFamily="66" charset="0"/>
              </a:rPr>
              <a:t>.</a:t>
            </a:r>
            <a:endParaRPr lang="en-CA" sz="2000" dirty="0">
              <a:latin typeface="Comic Sans MS" pitchFamily="66" charset="0"/>
            </a:endParaRPr>
          </a:p>
          <a:p>
            <a:pPr>
              <a:buNone/>
            </a:pPr>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04248" y="4941168"/>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par>
                                <p:cTn id="13" presetID="16" presetClass="entr" presetSubtype="2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Horizont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000" dirty="0" smtClean="0">
                <a:latin typeface="Comic Sans MS" pitchFamily="66" charset="0"/>
              </a:rPr>
              <a:t>Library Monitor Duties...</a:t>
            </a:r>
            <a:r>
              <a:rPr lang="en-CA" sz="4000" dirty="0" err="1" smtClean="0">
                <a:latin typeface="Comic Sans MS" pitchFamily="66" charset="0"/>
              </a:rPr>
              <a:t>Con’t</a:t>
            </a:r>
            <a:endParaRPr lang="en-CA" sz="4000" dirty="0"/>
          </a:p>
        </p:txBody>
      </p:sp>
      <p:sp>
        <p:nvSpPr>
          <p:cNvPr id="3" name="Content Placeholder 2"/>
          <p:cNvSpPr>
            <a:spLocks noGrp="1"/>
          </p:cNvSpPr>
          <p:nvPr>
            <p:ph sz="quarter" idx="1"/>
          </p:nvPr>
        </p:nvSpPr>
        <p:spPr/>
        <p:txBody>
          <a:bodyPr>
            <a:normAutofit/>
          </a:bodyPr>
          <a:lstStyle/>
          <a:p>
            <a:pPr lvl="0">
              <a:buNone/>
            </a:pPr>
            <a:r>
              <a:rPr lang="en-CA" dirty="0" smtClean="0">
                <a:latin typeface="Comic Sans MS" pitchFamily="66" charset="0"/>
              </a:rPr>
              <a:t>  2. Check </a:t>
            </a:r>
            <a:r>
              <a:rPr lang="en-CA" dirty="0">
                <a:latin typeface="Comic Sans MS" pitchFamily="66" charset="0"/>
              </a:rPr>
              <a:t>Books </a:t>
            </a:r>
            <a:r>
              <a:rPr lang="en-CA" dirty="0" smtClean="0">
                <a:latin typeface="Comic Sans MS" pitchFamily="66" charset="0"/>
              </a:rPr>
              <a:t>In</a:t>
            </a:r>
          </a:p>
          <a:p>
            <a:pPr lvl="0">
              <a:buNone/>
            </a:pPr>
            <a:endParaRPr lang="en-CA" sz="2400" dirty="0">
              <a:latin typeface="Comic Sans MS" pitchFamily="66" charset="0"/>
            </a:endParaRPr>
          </a:p>
          <a:p>
            <a:pPr lvl="1"/>
            <a:r>
              <a:rPr lang="en-CA" dirty="0">
                <a:latin typeface="Comic Sans MS" pitchFamily="66" charset="0"/>
              </a:rPr>
              <a:t> Check in books on the computer. Scan the barcode on the book, make sure you hear a beep and ensure that the correct title shows on the screen. </a:t>
            </a:r>
            <a:endParaRPr lang="en-CA" sz="2000" dirty="0" smtClean="0">
              <a:latin typeface="Comic Sans MS" pitchFamily="66" charset="0"/>
            </a:endParaRPr>
          </a:p>
          <a:p>
            <a:pPr lvl="1"/>
            <a:endParaRPr lang="en-CA" sz="2000" dirty="0">
              <a:latin typeface="Comic Sans MS" pitchFamily="66" charset="0"/>
            </a:endParaRPr>
          </a:p>
          <a:p>
            <a:pPr lvl="1"/>
            <a:r>
              <a:rPr lang="en-CA" dirty="0" smtClean="0">
                <a:latin typeface="Comic Sans MS" pitchFamily="66" charset="0"/>
              </a:rPr>
              <a:t>Put </a:t>
            </a:r>
            <a:r>
              <a:rPr lang="en-CA" dirty="0">
                <a:latin typeface="Comic Sans MS" pitchFamily="66" charset="0"/>
              </a:rPr>
              <a:t>the books on the shelving cart in the proper spot and spine labels facing outwards.</a:t>
            </a:r>
            <a:endParaRPr lang="en-CA" sz="2000" dirty="0">
              <a:latin typeface="Comic Sans MS" pitchFamily="66" charset="0"/>
            </a:endParaRPr>
          </a:p>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804248" y="4725144"/>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Comic Sans MS" pitchFamily="66" charset="0"/>
              </a:rPr>
              <a:t>Library Monitor Duties...</a:t>
            </a:r>
            <a:r>
              <a:rPr lang="en-CA" dirty="0" err="1" smtClean="0">
                <a:latin typeface="Comic Sans MS" pitchFamily="66" charset="0"/>
              </a:rPr>
              <a:t>Con’t</a:t>
            </a:r>
            <a:endParaRPr lang="en-CA" dirty="0"/>
          </a:p>
        </p:txBody>
      </p:sp>
      <p:sp>
        <p:nvSpPr>
          <p:cNvPr id="3" name="Content Placeholder 2"/>
          <p:cNvSpPr>
            <a:spLocks noGrp="1"/>
          </p:cNvSpPr>
          <p:nvPr>
            <p:ph sz="quarter" idx="1"/>
          </p:nvPr>
        </p:nvSpPr>
        <p:spPr/>
        <p:txBody>
          <a:bodyPr>
            <a:normAutofit/>
          </a:bodyPr>
          <a:lstStyle/>
          <a:p>
            <a:pPr lvl="0">
              <a:buNone/>
            </a:pPr>
            <a:r>
              <a:rPr lang="en-CA" dirty="0" smtClean="0">
                <a:latin typeface="Comic Sans MS" pitchFamily="66" charset="0"/>
              </a:rPr>
              <a:t>   3. Shelving Books</a:t>
            </a:r>
          </a:p>
          <a:p>
            <a:pPr lvl="1"/>
            <a:r>
              <a:rPr lang="en-CA" dirty="0" smtClean="0">
                <a:latin typeface="Comic Sans MS" pitchFamily="66" charset="0"/>
              </a:rPr>
              <a:t>Shelve </a:t>
            </a:r>
            <a:r>
              <a:rPr lang="en-CA" dirty="0">
                <a:latin typeface="Comic Sans MS" pitchFamily="66" charset="0"/>
              </a:rPr>
              <a:t>easy books, fiction, magazines, and graphic novels</a:t>
            </a:r>
            <a:r>
              <a:rPr lang="en-CA" dirty="0" smtClean="0">
                <a:latin typeface="Comic Sans MS" pitchFamily="66" charset="0"/>
              </a:rPr>
              <a:t>.</a:t>
            </a:r>
          </a:p>
          <a:p>
            <a:pPr lvl="1"/>
            <a:r>
              <a:rPr lang="en-CA" dirty="0" smtClean="0">
                <a:latin typeface="Comic Sans MS" pitchFamily="66" charset="0"/>
              </a:rPr>
              <a:t>Put </a:t>
            </a:r>
            <a:r>
              <a:rPr lang="en-CA" dirty="0">
                <a:latin typeface="Comic Sans MS" pitchFamily="66" charset="0"/>
              </a:rPr>
              <a:t>them away in the correct areas and book tubs in the library. </a:t>
            </a:r>
            <a:endParaRPr lang="en-CA" sz="2000" dirty="0">
              <a:latin typeface="Comic Sans MS" pitchFamily="66" charset="0"/>
            </a:endParaRPr>
          </a:p>
          <a:p>
            <a:pPr lvl="1"/>
            <a:r>
              <a:rPr lang="en-CA" dirty="0">
                <a:latin typeface="Comic Sans MS" pitchFamily="66" charset="0"/>
              </a:rPr>
              <a:t>Do not shelve books unless you are </a:t>
            </a:r>
            <a:r>
              <a:rPr lang="en-CA" dirty="0" smtClean="0">
                <a:latin typeface="Comic Sans MS" pitchFamily="66" charset="0"/>
              </a:rPr>
              <a:t>sure you know where </a:t>
            </a:r>
            <a:r>
              <a:rPr lang="en-CA" dirty="0">
                <a:latin typeface="Comic Sans MS" pitchFamily="66" charset="0"/>
              </a:rPr>
              <a:t>they go.</a:t>
            </a:r>
            <a:endParaRPr lang="en-CA" sz="2000" dirty="0">
              <a:latin typeface="Comic Sans MS" pitchFamily="66" charset="0"/>
            </a:endParaRPr>
          </a:p>
          <a:p>
            <a:pPr lvl="1"/>
            <a:r>
              <a:rPr lang="en-CA" dirty="0">
                <a:latin typeface="Comic Sans MS" pitchFamily="66" charset="0"/>
              </a:rPr>
              <a:t>When all books are shelved, please straighten the books and book baskets, put away books that are lying around and make sure books are in the correct areas.</a:t>
            </a:r>
            <a:endParaRPr lang="en-CA" sz="2000" dirty="0">
              <a:latin typeface="Comic Sans MS" pitchFamily="66" charset="0"/>
            </a:endParaRPr>
          </a:p>
          <a:p>
            <a:endParaRPr lang="en-CA" dirty="0"/>
          </a:p>
        </p:txBody>
      </p:sp>
      <p:pic>
        <p:nvPicPr>
          <p:cNvPr id="4" name="irc_mi" descr="http://vector-magz.com/wp-content/uploads/2013/08/stack-of-books-clipart1.jpg"/>
          <p:cNvPicPr/>
          <p:nvPr/>
        </p:nvPicPr>
        <p:blipFill>
          <a:blip r:embed="rId2" cstate="print"/>
          <a:srcRect/>
          <a:stretch>
            <a:fillRect/>
          </a:stretch>
        </p:blipFill>
        <p:spPr bwMode="auto">
          <a:xfrm>
            <a:off x="6732240" y="5175896"/>
            <a:ext cx="1937346" cy="16821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TotalTime>
  <Words>507</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Century Schoolbook</vt:lpstr>
      <vt:lpstr>Comic Sans MS</vt:lpstr>
      <vt:lpstr>Wingdings</vt:lpstr>
      <vt:lpstr>Wingdings 2</vt:lpstr>
      <vt:lpstr>Oriel</vt:lpstr>
      <vt:lpstr>Library Monitor Information 2016-2017</vt:lpstr>
      <vt:lpstr>Who?</vt:lpstr>
      <vt:lpstr>When?.... Library Times</vt:lpstr>
      <vt:lpstr>When?.... Library Times</vt:lpstr>
      <vt:lpstr>When?.... Library Times</vt:lpstr>
      <vt:lpstr>When?.... Library Times</vt:lpstr>
      <vt:lpstr>Library Monitor Duties</vt:lpstr>
      <vt:lpstr>Library Monitor Duties...Con’t</vt:lpstr>
      <vt:lpstr>Library Monitor Duties...Con’t</vt:lpstr>
      <vt:lpstr>Library Monitor Duties...Con’t</vt:lpstr>
      <vt:lpstr>Library Monitor Duties...Con’t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Monitor Information 2013-2014</dc:title>
  <dc:creator>admin</dc:creator>
  <cp:lastModifiedBy>Tammie Cheung</cp:lastModifiedBy>
  <cp:revision>12</cp:revision>
  <dcterms:created xsi:type="dcterms:W3CDTF">2013-11-26T05:30:21Z</dcterms:created>
  <dcterms:modified xsi:type="dcterms:W3CDTF">2016-09-15T17:02:04Z</dcterms:modified>
</cp:coreProperties>
</file>